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2"/>
  </p:notesMasterIdLst>
  <p:sldIdLst>
    <p:sldId id="262" r:id="rId5"/>
    <p:sldId id="263" r:id="rId6"/>
    <p:sldId id="264" r:id="rId7"/>
    <p:sldId id="268" r:id="rId8"/>
    <p:sldId id="269" r:id="rId9"/>
    <p:sldId id="266" r:id="rId10"/>
    <p:sldId id="267" r:id="rId11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22" autoAdjust="0"/>
    <p:restoredTop sz="96327" autoAdjust="0"/>
  </p:normalViewPr>
  <p:slideViewPr>
    <p:cSldViewPr snapToGrid="0">
      <p:cViewPr>
        <p:scale>
          <a:sx n="100" d="100"/>
          <a:sy n="100" d="100"/>
        </p:scale>
        <p:origin x="1728" y="-1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848FA120-270C-E5C9-D4F2-E58F19A8C3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4140"/>
          <a:stretch>
            <a:fillRect/>
          </a:stretch>
        </p:blipFill>
        <p:spPr>
          <a:xfrm>
            <a:off x="0" y="-1"/>
            <a:ext cx="6858000" cy="914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408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3413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7" name="그림 6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F7FBE01-2088-F4AA-0A73-81ABC066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045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7" name="그림 6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7B9E949-F604-DFC6-F280-62F98798FE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1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2608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5930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0770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12" name="그림 11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E05D106-6F15-1AC1-BA0B-12EE9A02E5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4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6" name="그림 5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ADB96D0-FDE6-61B7-470A-E01BC5A804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613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5" name="그림 4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F5FFB13-32DE-1DE3-711B-1C9581F396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036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8" name="그림 7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E98CC46-8796-AA60-6292-8EBF3AB593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273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8" name="그림 7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BD7451C-2C05-67AF-974A-5C5F05B9E4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1D73D-C4D0-3D41-A168-F4ADF1BCA93C}" type="datetimeFigureOut">
              <a:rPr kumimoji="1" lang="ko-KR" altLang="en-US" smtClean="0"/>
              <a:t>2025-12-25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73728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5934" rtl="0" eaLnBrk="1" latinLnBrk="1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morepacific-ai.notion.site/" TargetMode="External"/><Relationship Id="rId2" Type="http://schemas.openxmlformats.org/officeDocument/2006/relationships/hyperlink" Target="https://eventsurvey.amorepacific.com/index?code=ZQ7FEUF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amorepacific-ai.notion.sit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32231B27-24CA-F103-88AB-DFC9AB86EDA9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1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396D24-63AA-0097-44D8-2821D66CA5C2}"/>
              </a:ext>
            </a:extLst>
          </p:cNvPr>
          <p:cNvSpPr txBox="1"/>
          <p:nvPr/>
        </p:nvSpPr>
        <p:spPr>
          <a:xfrm>
            <a:off x="751417" y="2994494"/>
            <a:ext cx="6334161" cy="5964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latin typeface="+mn-ea"/>
              </a:rPr>
              <a:t>공모전 </a:t>
            </a:r>
            <a:r>
              <a:rPr lang="en-US" altLang="ko-KR" sz="900" dirty="0">
                <a:latin typeface="+mn-ea"/>
              </a:rPr>
              <a:t>: </a:t>
            </a:r>
            <a:r>
              <a:rPr lang="ko-KR" altLang="en-US" sz="900" dirty="0">
                <a:latin typeface="+mn-ea"/>
              </a:rPr>
              <a:t>아모레퍼시픽 </a:t>
            </a:r>
            <a:r>
              <a:rPr lang="en-US" altLang="ko-KR" sz="900" dirty="0">
                <a:latin typeface="+mn-ea"/>
              </a:rPr>
              <a:t>‘AI INNOVATION CHALLENGE 2026’ </a:t>
            </a:r>
            <a:r>
              <a:rPr lang="ko-KR" altLang="en-US" sz="900" dirty="0">
                <a:latin typeface="+mn-ea"/>
              </a:rPr>
              <a:t>공모전</a:t>
            </a:r>
            <a:endParaRPr lang="en-US" altLang="ko-KR" sz="9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latin typeface="+mn-ea"/>
              </a:rPr>
              <a:t>모집일정 </a:t>
            </a:r>
            <a:r>
              <a:rPr lang="en-US" altLang="ko-KR" sz="900" dirty="0">
                <a:latin typeface="+mn-ea"/>
              </a:rPr>
              <a:t>: 2025</a:t>
            </a:r>
            <a:r>
              <a:rPr lang="ko-KR" altLang="en-US" sz="900" dirty="0">
                <a:latin typeface="+mn-ea"/>
              </a:rPr>
              <a:t>년 </a:t>
            </a:r>
            <a:r>
              <a:rPr lang="en-US" altLang="ko-KR" sz="900" dirty="0">
                <a:latin typeface="+mn-ea"/>
              </a:rPr>
              <a:t>11</a:t>
            </a:r>
            <a:r>
              <a:rPr lang="ko-KR" altLang="en-US" sz="900" dirty="0">
                <a:latin typeface="+mn-ea"/>
              </a:rPr>
              <a:t>월 </a:t>
            </a:r>
            <a:r>
              <a:rPr lang="en-US" altLang="ko-KR" sz="900" dirty="0">
                <a:latin typeface="+mn-ea"/>
              </a:rPr>
              <a:t>28</a:t>
            </a:r>
            <a:r>
              <a:rPr lang="ko-KR" altLang="en-US" sz="900" dirty="0">
                <a:latin typeface="+mn-ea"/>
              </a:rPr>
              <a:t>일</a:t>
            </a:r>
            <a:r>
              <a:rPr lang="en-US" altLang="ko-KR" sz="900" dirty="0">
                <a:latin typeface="+mn-ea"/>
              </a:rPr>
              <a:t>(</a:t>
            </a:r>
            <a:r>
              <a:rPr lang="ko-KR" altLang="en-US" sz="900" dirty="0">
                <a:latin typeface="+mn-ea"/>
              </a:rPr>
              <a:t>금</a:t>
            </a:r>
            <a:r>
              <a:rPr lang="en-US" altLang="ko-KR" sz="900" dirty="0">
                <a:latin typeface="+mn-ea"/>
              </a:rPr>
              <a:t>) ~ </a:t>
            </a:r>
            <a:r>
              <a:rPr lang="en-US" altLang="ko-KR" sz="900" b="1" dirty="0">
                <a:latin typeface="+mn-ea"/>
              </a:rPr>
              <a:t>2026</a:t>
            </a:r>
            <a:r>
              <a:rPr lang="ko-KR" altLang="en-US" sz="900" b="1" dirty="0">
                <a:latin typeface="+mn-ea"/>
              </a:rPr>
              <a:t>년 </a:t>
            </a:r>
            <a:r>
              <a:rPr lang="en-US" altLang="ko-KR" sz="900" b="1" dirty="0">
                <a:latin typeface="+mn-ea"/>
              </a:rPr>
              <a:t>1</a:t>
            </a:r>
            <a:r>
              <a:rPr lang="ko-KR" altLang="en-US" sz="900" b="1" dirty="0">
                <a:latin typeface="+mn-ea"/>
              </a:rPr>
              <a:t>월 </a:t>
            </a:r>
            <a:r>
              <a:rPr lang="en-US" altLang="ko-KR" sz="900" b="1" dirty="0">
                <a:latin typeface="+mn-ea"/>
              </a:rPr>
              <a:t>4</a:t>
            </a:r>
            <a:r>
              <a:rPr lang="ko-KR" altLang="en-US" sz="900" b="1" dirty="0">
                <a:latin typeface="+mn-ea"/>
              </a:rPr>
              <a:t>일</a:t>
            </a:r>
            <a:r>
              <a:rPr lang="en-US" altLang="ko-KR" sz="900" b="1" dirty="0">
                <a:latin typeface="+mn-ea"/>
              </a:rPr>
              <a:t>(</a:t>
            </a:r>
            <a:r>
              <a:rPr lang="ko-KR" altLang="en-US" sz="900" b="1" dirty="0">
                <a:latin typeface="+mn-ea"/>
              </a:rPr>
              <a:t>일</a:t>
            </a:r>
            <a:r>
              <a:rPr lang="en-US" altLang="ko-KR" sz="900" b="1" dirty="0">
                <a:latin typeface="+mn-ea"/>
              </a:rPr>
              <a:t>) 24:00</a:t>
            </a:r>
            <a:r>
              <a:rPr lang="ko-KR" altLang="en-US" sz="900" b="1" dirty="0">
                <a:latin typeface="+mn-ea"/>
              </a:rPr>
              <a:t>까지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latin typeface="맑은 고딕"/>
                <a:ea typeface="맑은 고딕"/>
              </a:rPr>
              <a:t>모집대상 : </a:t>
            </a:r>
            <a:r>
              <a:rPr lang="en-US" altLang="ko-KR" sz="900" dirty="0">
                <a:latin typeface="맑은 고딕"/>
                <a:ea typeface="맑은 고딕"/>
              </a:rPr>
              <a:t>AI</a:t>
            </a:r>
            <a:r>
              <a:rPr lang="ko-KR" altLang="en-US" sz="900" dirty="0">
                <a:latin typeface="맑은 고딕"/>
                <a:ea typeface="맑은 고딕"/>
              </a:rPr>
              <a:t> 기술</a:t>
            </a:r>
            <a:r>
              <a:rPr lang="en-US" altLang="ko-KR" sz="900" dirty="0">
                <a:latin typeface="맑은 고딕"/>
                <a:ea typeface="맑은 고딕"/>
              </a:rPr>
              <a:t>, </a:t>
            </a:r>
            <a:r>
              <a:rPr lang="ko-KR" altLang="en-US" sz="900" dirty="0">
                <a:latin typeface="맑은 고딕"/>
                <a:ea typeface="맑은 고딕"/>
              </a:rPr>
              <a:t>데이터 분석</a:t>
            </a:r>
            <a:r>
              <a:rPr lang="en-US" altLang="ko-KR" sz="900" dirty="0">
                <a:latin typeface="맑은 고딕"/>
                <a:ea typeface="맑은 고딕"/>
              </a:rPr>
              <a:t>, </a:t>
            </a:r>
            <a:r>
              <a:rPr lang="ko-KR" altLang="en-US" sz="900" dirty="0">
                <a:latin typeface="맑은 고딕"/>
                <a:ea typeface="맑은 고딕"/>
              </a:rPr>
              <a:t>자동화 등에 관심 있는 개인 혹은 팀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607BFD3B-949E-F775-4A08-E8B123D176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573798"/>
              </p:ext>
            </p:extLst>
          </p:nvPr>
        </p:nvGraphicFramePr>
        <p:xfrm>
          <a:off x="599433" y="4082346"/>
          <a:ext cx="6396347" cy="2808000"/>
        </p:xfrm>
        <a:graphic>
          <a:graphicData uri="http://schemas.openxmlformats.org/drawingml/2006/table">
            <a:tbl>
              <a:tblPr firstRow="1" firstCol="1" bandRow="1"/>
              <a:tblGrid>
                <a:gridCol w="280573">
                  <a:extLst>
                    <a:ext uri="{9D8B030D-6E8A-4147-A177-3AD203B41FA5}">
                      <a16:colId xmlns:a16="http://schemas.microsoft.com/office/drawing/2014/main" val="2073215686"/>
                    </a:ext>
                  </a:extLst>
                </a:gridCol>
                <a:gridCol w="754353">
                  <a:extLst>
                    <a:ext uri="{9D8B030D-6E8A-4147-A177-3AD203B41FA5}">
                      <a16:colId xmlns:a16="http://schemas.microsoft.com/office/drawing/2014/main" val="2711418578"/>
                    </a:ext>
                  </a:extLst>
                </a:gridCol>
                <a:gridCol w="198042">
                  <a:extLst>
                    <a:ext uri="{9D8B030D-6E8A-4147-A177-3AD203B41FA5}">
                      <a16:colId xmlns:a16="http://schemas.microsoft.com/office/drawing/2014/main" val="3191863579"/>
                    </a:ext>
                  </a:extLst>
                </a:gridCol>
                <a:gridCol w="2256084">
                  <a:extLst>
                    <a:ext uri="{9D8B030D-6E8A-4147-A177-3AD203B41FA5}">
                      <a16:colId xmlns:a16="http://schemas.microsoft.com/office/drawing/2014/main" val="4182417514"/>
                    </a:ext>
                  </a:extLst>
                </a:gridCol>
                <a:gridCol w="1930681">
                  <a:extLst>
                    <a:ext uri="{9D8B030D-6E8A-4147-A177-3AD203B41FA5}">
                      <a16:colId xmlns:a16="http://schemas.microsoft.com/office/drawing/2014/main" val="159019210"/>
                    </a:ext>
                  </a:extLst>
                </a:gridCol>
                <a:gridCol w="976614">
                  <a:extLst>
                    <a:ext uri="{9D8B030D-6E8A-4147-A177-3AD203B41FA5}">
                      <a16:colId xmlns:a16="http://schemas.microsoft.com/office/drawing/2014/main" val="3860804203"/>
                    </a:ext>
                  </a:extLst>
                </a:gridCol>
              </a:tblGrid>
              <a:tr h="255267"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ko-KR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제출기한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2026</a:t>
                      </a:r>
                      <a:r>
                        <a:rPr lang="ko-KR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년 </a:t>
                      </a:r>
                      <a:r>
                        <a:rPr lang="en-US" altLang="ko-KR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ko-KR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월 </a:t>
                      </a:r>
                      <a:r>
                        <a:rPr lang="en-US" altLang="ko-KR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ko-KR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일</a:t>
                      </a:r>
                      <a:r>
                        <a:rPr 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일</a:t>
                      </a:r>
                      <a:r>
                        <a:rPr 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 </a:t>
                      </a:r>
                      <a:r>
                        <a:rPr lang="ko-KR" alt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자정까지 제출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6239339"/>
                  </a:ext>
                </a:extLst>
              </a:tr>
              <a:tr h="255267"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ko-KR" sz="900" b="1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제출처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ko-KR" altLang="en-US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아모레퍼시픽 </a:t>
                      </a:r>
                      <a:r>
                        <a:rPr lang="en-US" altLang="ko-KR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‘AI INNOVATION CHALLENGE</a:t>
                      </a:r>
                      <a:r>
                        <a:rPr lang="ko-KR" altLang="en-US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 </a:t>
                      </a:r>
                      <a:r>
                        <a:rPr lang="en-US" altLang="ko-KR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2026’ </a:t>
                      </a:r>
                      <a:r>
                        <a:rPr lang="ko-KR" altLang="en-US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공모전 신청폼 </a:t>
                      </a:r>
                      <a:r>
                        <a:rPr lang="en-US" altLang="ko-KR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(</a:t>
                      </a:r>
                      <a:r>
                        <a:rPr lang="en-US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클릭)</a:t>
                      </a:r>
                      <a:endParaRPr lang="ko-KR" sz="9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9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0840818"/>
                  </a:ext>
                </a:extLst>
              </a:tr>
              <a:tr h="73094">
                <a:tc gridSpan="6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en-US" sz="2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  <a:prstDash val="soli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8135332"/>
                  </a:ext>
                </a:extLst>
              </a:tr>
              <a:tr h="25526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ko-KR" altLang="en-US" sz="900" b="1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서류명</a:t>
                      </a:r>
                      <a:r>
                        <a:rPr lang="en-US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파일형식</a:t>
                      </a:r>
                      <a:r>
                        <a:rPr lang="en-US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altLang="en-US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ko-KR" altLang="en-US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제출방법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ko-KR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비고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0396365"/>
                  </a:ext>
                </a:extLst>
              </a:tr>
              <a:tr h="38011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Times New Roman" panose="02020603050405020304" pitchFamily="18" charset="0"/>
                        </a:rPr>
                        <a:t>‘AI INNOVATION CHALLENGE 2026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’ 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공모전 참가 </a:t>
                      </a:r>
                      <a:r>
                        <a:rPr lang="ko-KR" altLang="en-US" sz="7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신청폼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작성</a:t>
                      </a:r>
                      <a:endParaRPr lang="en-US" altLang="ko-KR" sz="7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ko-KR" altLang="en-US" sz="7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신청폼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링크로 참가접수</a:t>
                      </a:r>
                      <a:endParaRPr kumimoji="0" lang="en-US" altLang="ko-KR" sz="7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2703180"/>
                  </a:ext>
                </a:extLst>
              </a:tr>
              <a:tr h="380112">
                <a:tc rowSpan="4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제목형식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: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[AGENT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주제번호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](</a:t>
                      </a:r>
                      <a:r>
                        <a:rPr kumimoji="0" lang="ko-KR" altLang="en-US" sz="700" b="1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팀장명기입</a:t>
                      </a:r>
                      <a:r>
                        <a:rPr kumimoji="0" lang="en-US" altLang="ko-KR" sz="6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).zip</a:t>
                      </a:r>
                      <a:b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kumimoji="0" lang="ko-KR" altLang="en-US" sz="7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제목예시</a:t>
                      </a: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-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[AGENT01]</a:t>
                      </a:r>
                      <a:r>
                        <a:rPr kumimoji="0" lang="ko-KR" altLang="en-US" sz="7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김아모레</a:t>
                      </a:r>
                      <a:b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→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아래 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 파일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결과물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기획서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동의서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을 하나로 압축하여 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zip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파일 업로드</a:t>
                      </a:r>
                      <a:endParaRPr lang="en-US" altLang="ko-KR" sz="7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  <a:cs typeface="+mn-cs"/>
                        </a:rPr>
                        <a:t>★</a:t>
                      </a:r>
                      <a:r>
                        <a:rPr kumimoji="0" lang="ko-KR" altLang="en-US" sz="700" b="1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  <a:cs typeface="+mn-cs"/>
                        </a:rPr>
                        <a:t>신청폼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  <a:cs typeface="+mn-cs"/>
                        </a:rPr>
                        <a:t> 접수 시 아래 파일이 모두 업로드 된 </a:t>
                      </a:r>
                      <a:endParaRPr kumimoji="0" lang="ko-KR" altLang="en-US" sz="7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lgun Gothic"/>
                        <a:ea typeface="Malgun Gothic"/>
                        <a:cs typeface="+mn-cs"/>
                      </a:endParaRPr>
                    </a:p>
                    <a:p>
                      <a:pPr marL="0" marR="0" lvl="0" indent="0" algn="ctr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  <a:cs typeface="+mn-cs"/>
                        </a:rPr>
                        <a:t>구글 드라이브 폴더 링크 기재★</a:t>
                      </a:r>
                      <a:endParaRPr kumimoji="0" lang="ko-KR" altLang="en-US" sz="1488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004928"/>
                  </a:ext>
                </a:extLst>
              </a:tr>
              <a:tr h="499229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700" b="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[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선택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]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결과물</a:t>
                      </a: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4472C4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※</a:t>
                      </a:r>
                      <a:r>
                        <a:rPr kumimoji="0"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4472C4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예선접수 시 결과물 제출은 선택</a:t>
                      </a: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4472C4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,</a:t>
                      </a:r>
                      <a:r>
                        <a:rPr kumimoji="0"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4472C4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본선진출 시 결과물 제출 필수</a:t>
                      </a:r>
                      <a:b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제목형식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: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[AGENT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주제번호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]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결과물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_(</a:t>
                      </a:r>
                      <a:r>
                        <a:rPr kumimoji="0" lang="ko-KR" altLang="en-US" sz="700" b="1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팀장명기입</a:t>
                      </a:r>
                      <a:r>
                        <a:rPr kumimoji="0" lang="en-US" altLang="ko-KR" sz="6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)</a:t>
                      </a:r>
                      <a:r>
                        <a:rPr kumimoji="0" lang="ko-KR" altLang="en-US" sz="600" b="1" i="0" u="none" strike="noStrike" kern="1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b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#결과물 예시 : </a:t>
                      </a:r>
                      <a:r>
                        <a:rPr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최소 </a:t>
                      </a:r>
                      <a:r>
                        <a:rPr lang="ko-KR" altLang="en-US" sz="6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택</a:t>
                      </a:r>
                      <a:r>
                        <a:rPr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1)</a:t>
                      </a:r>
                      <a:r>
                        <a:rPr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시연영상, 프로토타입, 실행링크 등 </a:t>
                      </a:r>
                      <a:br>
                        <a:rPr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→</a:t>
                      </a:r>
                      <a:r>
                        <a:rPr kumimoji="0" lang="ko-KR" altLang="en-US" sz="6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여러개</a:t>
                      </a:r>
                      <a:r>
                        <a:rPr kumimoji="0"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파일일 경우 하나로 압축하여 </a:t>
                      </a: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zip</a:t>
                      </a:r>
                      <a:r>
                        <a:rPr kumimoji="0"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파일 업로드</a:t>
                      </a:r>
                      <a:endParaRPr kumimoji="0" lang="ko-KR" altLang="en-US" sz="6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1.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기획서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&amp;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동의서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)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양식 다운로드</a:t>
                      </a: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2.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모든 파일들을 하나로 압축해 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zip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파일로 </a:t>
                      </a: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  개인 구글 드라이브 내 업로드</a:t>
                      </a:r>
                      <a:br>
                        <a:rPr lang="en-US" altLang="ko-KR" sz="700" kern="100" baseline="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br>
                        <a:rPr lang="en-US" altLang="ko-KR" sz="700" kern="100" baseline="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en-US" altLang="ko-KR" sz="700" kern="100" baseline="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3.</a:t>
                      </a:r>
                      <a:r>
                        <a:rPr lang="ko-KR" altLang="en-US" sz="700" kern="100" baseline="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공모전 참가 </a:t>
                      </a:r>
                      <a:r>
                        <a:rPr lang="ko-KR" altLang="en-US" sz="700" kern="100" dirty="0" err="1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신청폼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접수 시 구글 </a:t>
                      </a: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   드라이브 링크 함께 첨부하여 제출</a:t>
                      </a: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※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구글 드라이브 내 아래 이메일 열람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/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편집 권한 추가</a:t>
                      </a: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   </a:t>
                      </a:r>
                      <a:r>
                        <a:rPr lang="en-US" altLang="ko-KR" sz="700" u="sng" kern="100" dirty="0">
                          <a:solidFill>
                            <a:schemeClr val="accent1"/>
                          </a:solidFill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ai.challenge@amorepacific.com</a:t>
                      </a:r>
                      <a:endParaRPr lang="ko-KR" altLang="en-US" sz="70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 다운로드</a:t>
                      </a: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en-US" altLang="ko-KR" sz="700" kern="100" dirty="0">
                          <a:solidFill>
                            <a:srgbClr val="0070C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  <a:hlinkClick r:id="rId3"/>
                        </a:rPr>
                        <a:t>(</a:t>
                      </a:r>
                      <a:r>
                        <a:rPr lang="ko-KR" altLang="en-US" sz="700" kern="100" dirty="0" err="1">
                          <a:solidFill>
                            <a:srgbClr val="0070C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  <a:hlinkClick r:id="rId3"/>
                        </a:rPr>
                        <a:t>노션</a:t>
                      </a:r>
                      <a:r>
                        <a:rPr lang="ko-KR" altLang="en-US" sz="700" kern="100" dirty="0">
                          <a:solidFill>
                            <a:srgbClr val="0070C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  <a:hlinkClick r:id="rId3"/>
                        </a:rPr>
                        <a:t> 클릭</a:t>
                      </a:r>
                      <a:r>
                        <a:rPr lang="en-US" altLang="ko-KR" sz="700" kern="100" dirty="0">
                          <a:solidFill>
                            <a:srgbClr val="0070C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  <a:hlinkClick r:id="rId3"/>
                        </a:rPr>
                        <a:t>)</a:t>
                      </a:r>
                      <a:endParaRPr lang="en-US" altLang="ko-KR" sz="700" kern="100" dirty="0">
                        <a:solidFill>
                          <a:srgbClr val="0070C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1964827"/>
                  </a:ext>
                </a:extLst>
              </a:tr>
              <a:tr h="333502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en-US" altLang="ko-KR" sz="7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필수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]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기획서</a:t>
                      </a: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en-US" altLang="ko-KR" sz="6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6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양식제공</a:t>
                      </a:r>
                      <a:r>
                        <a:rPr lang="en-US" altLang="ko-KR" sz="6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en-US" altLang="ko-KR" sz="7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제목형식</a:t>
                      </a:r>
                      <a:r>
                        <a:rPr lang="en-US" altLang="ko-KR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ko-KR" altLang="en-US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ko-KR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</a:t>
                      </a:r>
                      <a:r>
                        <a:rPr lang="en-US" altLang="ko-KR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]</a:t>
                      </a:r>
                      <a:r>
                        <a:rPr lang="ko-KR" altLang="en-US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에이전트기획서</a:t>
                      </a:r>
                      <a:r>
                        <a:rPr lang="en-US" altLang="ko-KR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_(</a:t>
                      </a:r>
                      <a:r>
                        <a:rPr lang="ko-KR" altLang="en-US" sz="700" b="1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팀장명기입</a:t>
                      </a:r>
                      <a:r>
                        <a:rPr lang="en-US" altLang="ko-KR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작성 후 </a:t>
                      </a:r>
                      <a:r>
                        <a:rPr 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PDF 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파일로</a:t>
                      </a:r>
                      <a:r>
                        <a:rPr lang="en-US" altLang="ko-KR" sz="700" kern="100" baseline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ko-KR" altLang="en-US" sz="700" kern="100" baseline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제출</a:t>
                      </a:r>
                      <a:endParaRPr lang="ko-KR" altLang="en-US" sz="1400" dirty="0"/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indent="0" algn="l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 다운로드</a:t>
                      </a: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개인 구글 드라이브 업로드</a:t>
                      </a:r>
                      <a:br>
                        <a:rPr lang="en-US" altLang="ko-KR" sz="700" kern="100" baseline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br>
                        <a:rPr lang="en-US" altLang="ko-KR" sz="700" kern="100" baseline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en-US" altLang="ko-KR" sz="700" kern="100" baseline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3)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공모전 참가 </a:t>
                      </a:r>
                      <a:r>
                        <a:rPr lang="ko-KR" altLang="en-US" sz="7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신청폼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접수 시 구글 </a:t>
                      </a: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드라이브 링크 함께 첨부하여 제출</a:t>
                      </a:r>
                      <a:endParaRPr lang="ko-KR" sz="7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5467844"/>
                  </a:ext>
                </a:extLst>
              </a:tr>
              <a:tr h="376150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800" b="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필수</a:t>
                      </a: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]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동의서</a:t>
                      </a:r>
                      <a:b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양식제공</a:t>
                      </a: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kumimoji="0" lang="en-US" altLang="ko-KR" sz="7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제목형식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: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[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양식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2]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제출물활용동의서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_(</a:t>
                      </a:r>
                      <a:r>
                        <a:rPr kumimoji="0" lang="ko-KR" altLang="en-US" sz="700" b="1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팀장명기입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)</a:t>
                      </a:r>
                    </a:p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서명 및 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스캔 후 </a:t>
                      </a: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PDF 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파일로 제출</a:t>
                      </a:r>
                      <a:endParaRPr lang="ko-KR" altLang="en-US" sz="1400" dirty="0"/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488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5174916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A2DB4D27-AD48-4485-C750-D34AFF2CEC6D}"/>
              </a:ext>
            </a:extLst>
          </p:cNvPr>
          <p:cNvSpPr txBox="1"/>
          <p:nvPr/>
        </p:nvSpPr>
        <p:spPr>
          <a:xfrm>
            <a:off x="751417" y="9556763"/>
            <a:ext cx="3407984" cy="34547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- </a:t>
            </a:r>
            <a:r>
              <a:rPr lang="ko-KR" altLang="en-US" sz="800" dirty="0">
                <a:latin typeface="+mn-ea"/>
              </a:rPr>
              <a:t>공모전 안내 사이트 </a:t>
            </a:r>
            <a:r>
              <a:rPr lang="en-US" altLang="ko-KR" sz="800" dirty="0">
                <a:latin typeface="+mn-ea"/>
              </a:rPr>
              <a:t>:</a:t>
            </a:r>
            <a:r>
              <a:rPr lang="ko-KR" altLang="en-US" sz="800" dirty="0">
                <a:latin typeface="+mn-ea"/>
              </a:rPr>
              <a:t> </a:t>
            </a:r>
            <a:r>
              <a:rPr lang="en" altLang="ko-KR" sz="800" dirty="0">
                <a:latin typeface="+mn-ea"/>
                <a:hlinkClick r:id="rId4"/>
              </a:rPr>
              <a:t>http://</a:t>
            </a:r>
            <a:r>
              <a:rPr lang="en" altLang="ko-KR" sz="800" dirty="0" err="1">
                <a:latin typeface="+mn-ea"/>
                <a:hlinkClick r:id="rId4"/>
              </a:rPr>
              <a:t>amorepacific-ai.notion.site</a:t>
            </a:r>
            <a:endParaRPr lang="en-US" altLang="ko-KR" sz="8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-</a:t>
            </a:r>
            <a:r>
              <a:rPr lang="ko-KR" altLang="en-US" sz="800" dirty="0">
                <a:latin typeface="+mn-ea"/>
              </a:rPr>
              <a:t> 기타문의</a:t>
            </a:r>
            <a:r>
              <a:rPr lang="en-US" altLang="ko-KR" sz="800" dirty="0">
                <a:latin typeface="+mn-ea"/>
              </a:rPr>
              <a:t> : (</a:t>
            </a:r>
            <a:r>
              <a:rPr lang="ko-KR" altLang="en-US" sz="800" dirty="0">
                <a:latin typeface="+mn-ea"/>
              </a:rPr>
              <a:t>아모레퍼시픽 디지털전략팀</a:t>
            </a:r>
            <a:r>
              <a:rPr lang="en-US" altLang="ko-KR" sz="800" dirty="0">
                <a:latin typeface="+mn-ea"/>
              </a:rPr>
              <a:t>)</a:t>
            </a:r>
            <a:r>
              <a:rPr lang="ko-KR" altLang="en-US" sz="800" dirty="0">
                <a:latin typeface="+mn-ea"/>
              </a:rPr>
              <a:t> </a:t>
            </a:r>
            <a:r>
              <a:rPr lang="en-US" altLang="ko-KR" sz="800" dirty="0" err="1">
                <a:latin typeface="+mn-ea"/>
              </a:rPr>
              <a:t>ai.challenge@amorepacific.com</a:t>
            </a:r>
            <a:endParaRPr lang="en-US" altLang="ko-KR" sz="800" dirty="0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CAC555F-7E78-819D-ABCD-B1960F8A72FC}"/>
              </a:ext>
            </a:extLst>
          </p:cNvPr>
          <p:cNvSpPr/>
          <p:nvPr/>
        </p:nvSpPr>
        <p:spPr>
          <a:xfrm>
            <a:off x="521054" y="2733604"/>
            <a:ext cx="6396345" cy="257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100" b="1" dirty="0">
                <a:solidFill>
                  <a:schemeClr val="tx1"/>
                </a:solidFill>
              </a:rPr>
              <a:t>개요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F02EC34-A6B3-45E4-06F2-3B7935A0B5BD}"/>
              </a:ext>
            </a:extLst>
          </p:cNvPr>
          <p:cNvSpPr/>
          <p:nvPr/>
        </p:nvSpPr>
        <p:spPr>
          <a:xfrm>
            <a:off x="521054" y="3808579"/>
            <a:ext cx="6396345" cy="257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100" b="1" dirty="0">
                <a:solidFill>
                  <a:schemeClr val="tx1"/>
                </a:solidFill>
              </a:rPr>
              <a:t>제출 안내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9D923C-BF42-0760-8449-2D470572AB18}"/>
              </a:ext>
            </a:extLst>
          </p:cNvPr>
          <p:cNvSpPr txBox="1"/>
          <p:nvPr/>
        </p:nvSpPr>
        <p:spPr>
          <a:xfrm>
            <a:off x="751417" y="7419630"/>
            <a:ext cx="6244359" cy="182287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1.</a:t>
            </a:r>
            <a:r>
              <a:rPr lang="ko-KR" altLang="en-US" sz="800" dirty="0">
                <a:latin typeface="+mn-ea"/>
              </a:rPr>
              <a:t> 해당 신청서를 접수하는 모든 참가자는 공모전 규정에 동의한 것으로 간주됩니다</a:t>
            </a:r>
            <a:r>
              <a:rPr lang="en-US" altLang="ko-KR" sz="800" dirty="0"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맑은 고딕"/>
                <a:ea typeface="맑은 고딕"/>
              </a:rPr>
              <a:t>2.</a:t>
            </a:r>
            <a:r>
              <a:rPr lang="ko-KR" altLang="en-US" sz="800" dirty="0">
                <a:latin typeface="맑은 고딕"/>
                <a:ea typeface="맑은 고딕"/>
              </a:rPr>
              <a:t> 만 </a:t>
            </a:r>
            <a:r>
              <a:rPr lang="en-US" altLang="ko-KR" sz="800" dirty="0">
                <a:latin typeface="맑은 고딕"/>
                <a:ea typeface="맑은 고딕"/>
              </a:rPr>
              <a:t>14</a:t>
            </a:r>
            <a:r>
              <a:rPr lang="ko-KR" altLang="en-US" sz="800" dirty="0">
                <a:latin typeface="맑은 고딕"/>
                <a:ea typeface="맑은 고딕"/>
              </a:rPr>
              <a:t>세 이상 누구나 참여 가능하며</a:t>
            </a:r>
            <a:r>
              <a:rPr lang="en-US" altLang="ko-KR" sz="800" dirty="0">
                <a:latin typeface="맑은 고딕"/>
                <a:ea typeface="맑은 고딕"/>
              </a:rPr>
              <a:t>,</a:t>
            </a:r>
            <a:r>
              <a:rPr lang="ko-KR" altLang="en-US" sz="800" dirty="0">
                <a:latin typeface="맑은 고딕"/>
                <a:ea typeface="맑은 고딕"/>
              </a:rPr>
              <a:t> 개인은 </a:t>
            </a:r>
            <a:r>
              <a:rPr lang="en-US" altLang="ko-KR" sz="800" dirty="0">
                <a:latin typeface="맑은 고딕"/>
                <a:ea typeface="맑은 고딕"/>
              </a:rPr>
              <a:t>1</a:t>
            </a:r>
            <a:r>
              <a:rPr lang="ko-KR" altLang="en-US" sz="800" dirty="0">
                <a:latin typeface="맑은 고딕"/>
                <a:ea typeface="맑은 고딕"/>
              </a:rPr>
              <a:t>인</a:t>
            </a:r>
            <a:r>
              <a:rPr lang="en-US" altLang="ko-KR" sz="800" dirty="0">
                <a:latin typeface="맑은 고딕"/>
                <a:ea typeface="맑은 고딕"/>
              </a:rPr>
              <a:t>, </a:t>
            </a:r>
            <a:r>
              <a:rPr lang="ko-KR" altLang="en-US" sz="800" dirty="0">
                <a:latin typeface="맑은 고딕"/>
                <a:ea typeface="맑은 고딕"/>
              </a:rPr>
              <a:t>팀은 </a:t>
            </a:r>
            <a:r>
              <a:rPr lang="en-US" altLang="ko-KR" sz="800" dirty="0">
                <a:latin typeface="맑은 고딕"/>
                <a:ea typeface="맑은 고딕"/>
              </a:rPr>
              <a:t>2</a:t>
            </a:r>
            <a:r>
              <a:rPr lang="ko-KR" altLang="en-US" sz="800" dirty="0">
                <a:latin typeface="맑은 고딕"/>
                <a:ea typeface="맑은 고딕"/>
              </a:rPr>
              <a:t>인 이상</a:t>
            </a:r>
            <a:r>
              <a:rPr lang="en-US" altLang="ko-KR" sz="800" dirty="0">
                <a:latin typeface="맑은 고딕"/>
                <a:ea typeface="맑은 고딕"/>
              </a:rPr>
              <a:t>(</a:t>
            </a:r>
            <a:r>
              <a:rPr lang="ko-KR" altLang="en-US" sz="800" dirty="0">
                <a:latin typeface="맑은 고딕"/>
                <a:ea typeface="맑은 고딕"/>
              </a:rPr>
              <a:t>인원 제한 없음</a:t>
            </a:r>
            <a:r>
              <a:rPr lang="en-US" altLang="ko-KR" sz="800" dirty="0">
                <a:latin typeface="맑은 고딕"/>
                <a:ea typeface="맑은 고딕"/>
              </a:rPr>
              <a:t>)</a:t>
            </a:r>
            <a:r>
              <a:rPr lang="ko-KR" altLang="en-US" sz="800" dirty="0" err="1">
                <a:latin typeface="맑은 고딕"/>
                <a:ea typeface="맑은 고딕"/>
              </a:rPr>
              <a:t>으로</a:t>
            </a:r>
            <a:r>
              <a:rPr lang="ko-KR" altLang="en-US" sz="800" dirty="0">
                <a:latin typeface="맑은 고딕"/>
                <a:ea typeface="맑은 고딕"/>
              </a:rPr>
              <a:t> 구성되어야 합니다</a:t>
            </a:r>
            <a:r>
              <a:rPr lang="en-US" altLang="ko-KR" sz="800" dirty="0">
                <a:latin typeface="맑은 고딕"/>
                <a:ea typeface="맑은 고딕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맑은 고딕"/>
                <a:ea typeface="맑은 고딕"/>
              </a:rPr>
              <a:t>3.</a:t>
            </a:r>
            <a:r>
              <a:rPr lang="ko-KR" altLang="en-US" sz="800" dirty="0">
                <a:latin typeface="맑은 고딕"/>
                <a:ea typeface="맑은 고딕"/>
              </a:rPr>
              <a:t> 이미 지원한 주제가 아닌 다른 주제에 중복 지원이 가능하며</a:t>
            </a:r>
            <a:r>
              <a:rPr lang="en-US" altLang="ko-KR" sz="800" dirty="0">
                <a:latin typeface="맑은 고딕"/>
                <a:ea typeface="맑은 고딕"/>
              </a:rPr>
              <a:t>,</a:t>
            </a:r>
            <a:r>
              <a:rPr lang="ko-KR" altLang="en-US" sz="800" dirty="0">
                <a:latin typeface="맑은 고딕"/>
                <a:ea typeface="맑은 고딕"/>
              </a:rPr>
              <a:t> 각 주제별로 별도 </a:t>
            </a:r>
            <a:r>
              <a:rPr lang="ko-KR" altLang="en-US" sz="800" dirty="0" err="1">
                <a:latin typeface="맑은 고딕"/>
                <a:ea typeface="맑은 고딕"/>
              </a:rPr>
              <a:t>신청폼</a:t>
            </a:r>
            <a:r>
              <a:rPr lang="ko-KR" altLang="en-US" sz="800" dirty="0">
                <a:latin typeface="맑은 고딕"/>
                <a:ea typeface="맑은 고딕"/>
              </a:rPr>
              <a:t> 접수가 필요합니다</a:t>
            </a:r>
            <a:r>
              <a:rPr lang="en-US" altLang="ko-KR" sz="800" dirty="0">
                <a:latin typeface="맑은 고딕"/>
                <a:ea typeface="맑은 고딕"/>
              </a:rPr>
              <a:t>.</a:t>
            </a:r>
            <a:r>
              <a:rPr lang="ko-KR" altLang="en-US" sz="800" dirty="0">
                <a:latin typeface="맑은 고딕"/>
                <a:ea typeface="맑은 고딕"/>
              </a:rPr>
              <a:t> </a:t>
            </a:r>
            <a:r>
              <a:rPr lang="en-US" altLang="ko-KR" sz="800" dirty="0">
                <a:latin typeface="맑은 고딕"/>
                <a:ea typeface="맑은 고딕"/>
              </a:rPr>
              <a:t>(</a:t>
            </a:r>
            <a:r>
              <a:rPr lang="ko-KR" altLang="en-US" sz="800" dirty="0" err="1">
                <a:latin typeface="맑은 고딕"/>
                <a:ea typeface="맑은 고딕"/>
              </a:rPr>
              <a:t>제한없음</a:t>
            </a:r>
            <a:r>
              <a:rPr lang="en-US" altLang="ko-KR" sz="800" dirty="0">
                <a:latin typeface="맑은 고딕"/>
                <a:ea typeface="맑은 고딕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4.</a:t>
            </a:r>
            <a:r>
              <a:rPr lang="ko-KR" altLang="en-US" sz="800" dirty="0">
                <a:latin typeface="+mn-ea"/>
              </a:rPr>
              <a:t> 지원하는 주제별 신청서는 팀 당 한번만 신청합니다</a:t>
            </a:r>
            <a:r>
              <a:rPr lang="en-US" altLang="ko-KR" sz="800" dirty="0">
                <a:latin typeface="+mn-ea"/>
              </a:rPr>
              <a:t>.</a:t>
            </a:r>
            <a:r>
              <a:rPr lang="ko-KR" altLang="en-US" sz="800" dirty="0">
                <a:latin typeface="+mn-ea"/>
              </a:rPr>
              <a:t> </a:t>
            </a:r>
            <a:r>
              <a:rPr lang="en-US" altLang="ko-KR" sz="800" dirty="0">
                <a:latin typeface="+mn-ea"/>
              </a:rPr>
              <a:t>(</a:t>
            </a:r>
            <a:r>
              <a:rPr lang="ko-KR" altLang="en-US" sz="800" dirty="0">
                <a:latin typeface="+mn-ea"/>
              </a:rPr>
              <a:t>팀장이 대표로 접수</a:t>
            </a:r>
            <a:r>
              <a:rPr lang="en-US" altLang="ko-KR" sz="800" dirty="0">
                <a:latin typeface="+mn-ea"/>
              </a:rPr>
              <a:t>)</a:t>
            </a:r>
            <a:endParaRPr lang="ko-KR" altLang="en-US" sz="8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맑은 고딕"/>
                <a:ea typeface="맑은 고딕"/>
              </a:rPr>
              <a:t>5.</a:t>
            </a:r>
            <a:r>
              <a:rPr lang="ko-KR" altLang="en-US" sz="800" dirty="0">
                <a:latin typeface="맑은 고딕"/>
                <a:ea typeface="맑은 고딕"/>
              </a:rPr>
              <a:t> 참가신청서의 모든 사항을 정확히 확인하고 반드시 모두 기재하여야 하며</a:t>
            </a:r>
            <a:r>
              <a:rPr lang="en-US" altLang="ko-KR" sz="800" dirty="0">
                <a:latin typeface="맑은 고딕"/>
                <a:ea typeface="맑은 고딕"/>
              </a:rPr>
              <a:t>, </a:t>
            </a:r>
            <a:r>
              <a:rPr lang="ko-KR" altLang="en-US" sz="800" dirty="0">
                <a:latin typeface="맑은 고딕"/>
                <a:ea typeface="맑은 고딕"/>
              </a:rPr>
              <a:t>제출한 서류와 결과물은 반환이 불가합니다</a:t>
            </a:r>
            <a:r>
              <a:rPr lang="en-US" altLang="ko-KR" sz="800" dirty="0">
                <a:latin typeface="맑은 고딕"/>
                <a:ea typeface="맑은 고딕"/>
              </a:rPr>
              <a:t>.</a:t>
            </a:r>
            <a:endParaRPr lang="ko-KR" altLang="en-US" sz="800" dirty="0">
              <a:latin typeface="맑은 고딕"/>
              <a:ea typeface="맑은 고딕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6.</a:t>
            </a:r>
            <a:r>
              <a:rPr lang="ko-KR" altLang="en-US" sz="800" dirty="0">
                <a:latin typeface="+mn-ea"/>
              </a:rPr>
              <a:t> 참가자가 잘못된 정보를 기재하거나 연락 두절 등으로 「</a:t>
            </a:r>
            <a:r>
              <a:rPr lang="en-US" altLang="ko-KR" sz="800" dirty="0">
                <a:latin typeface="+mn-ea"/>
              </a:rPr>
              <a:t>AI INNOVATION CHALLENGE 2026</a:t>
            </a:r>
            <a:r>
              <a:rPr lang="ko-KR" altLang="en-US" sz="800" dirty="0">
                <a:latin typeface="+mn-ea"/>
              </a:rPr>
              <a:t>」 참여 및 진행에 불이익이 생기는 경우</a:t>
            </a:r>
            <a:r>
              <a:rPr lang="en-US" altLang="ko-KR" sz="800" dirty="0">
                <a:latin typeface="+mn-ea"/>
              </a:rPr>
              <a:t>,</a:t>
            </a:r>
            <a:br>
              <a:rPr lang="en-US" altLang="ko-KR" sz="800" dirty="0">
                <a:latin typeface="+mn-ea"/>
              </a:rPr>
            </a:br>
            <a:r>
              <a:rPr lang="ko-KR" altLang="en-US" sz="800" dirty="0">
                <a:latin typeface="+mn-ea"/>
              </a:rPr>
              <a:t>   그 책임은 모두 참가자에게 있습니다</a:t>
            </a:r>
            <a:r>
              <a:rPr lang="en-US" altLang="ko-KR" sz="800" dirty="0">
                <a:latin typeface="+mn-ea"/>
              </a:rPr>
              <a:t>.</a:t>
            </a:r>
            <a:endParaRPr lang="ko-KR" altLang="en-US" sz="8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맑은 고딕"/>
                <a:ea typeface="맑은 고딕"/>
              </a:rPr>
              <a:t>7.</a:t>
            </a:r>
            <a:r>
              <a:rPr lang="ko-KR" altLang="en-US" sz="800" dirty="0">
                <a:latin typeface="맑은 고딕"/>
                <a:ea typeface="맑은 고딕"/>
              </a:rPr>
              <a:t> 참가자 본인</a:t>
            </a:r>
            <a:r>
              <a:rPr lang="en-US" altLang="ko-KR" sz="800" dirty="0">
                <a:latin typeface="맑은 고딕"/>
                <a:ea typeface="맑은 고딕"/>
              </a:rPr>
              <a:t>(</a:t>
            </a:r>
            <a:r>
              <a:rPr lang="ko-KR" altLang="en-US" sz="800" dirty="0">
                <a:latin typeface="맑은 고딕"/>
                <a:ea typeface="맑은 고딕"/>
              </a:rPr>
              <a:t>팀</a:t>
            </a:r>
            <a:r>
              <a:rPr lang="en-US" altLang="ko-KR" sz="800" dirty="0">
                <a:latin typeface="맑은 고딕"/>
                <a:ea typeface="맑은 고딕"/>
              </a:rPr>
              <a:t>)</a:t>
            </a:r>
            <a:r>
              <a:rPr lang="ko-KR" altLang="en-US" sz="800" dirty="0">
                <a:latin typeface="맑은 고딕"/>
                <a:ea typeface="맑은 고딕"/>
              </a:rPr>
              <a:t>의 창작물이 아니거나</a:t>
            </a:r>
            <a:r>
              <a:rPr lang="en-US" altLang="ko-KR" sz="800" dirty="0">
                <a:latin typeface="맑은 고딕"/>
                <a:ea typeface="맑은 고딕"/>
              </a:rPr>
              <a:t>(</a:t>
            </a:r>
            <a:r>
              <a:rPr lang="ko-KR" altLang="en-US" sz="800" dirty="0">
                <a:latin typeface="맑은 고딕"/>
                <a:ea typeface="맑은 고딕"/>
              </a:rPr>
              <a:t>표절</a:t>
            </a:r>
            <a:r>
              <a:rPr lang="en-US" altLang="ko-KR" sz="800" dirty="0">
                <a:latin typeface="맑은 고딕"/>
                <a:ea typeface="맑은 고딕"/>
              </a:rPr>
              <a:t>, </a:t>
            </a:r>
            <a:r>
              <a:rPr lang="ko-KR" altLang="en-US" sz="800" dirty="0">
                <a:latin typeface="맑은 고딕"/>
                <a:ea typeface="맑은 고딕"/>
              </a:rPr>
              <a:t>도용 등</a:t>
            </a:r>
            <a:r>
              <a:rPr lang="en-US" altLang="ko-KR" sz="800" dirty="0">
                <a:latin typeface="맑은 고딕"/>
                <a:ea typeface="맑은 고딕"/>
              </a:rPr>
              <a:t>) </a:t>
            </a:r>
            <a:r>
              <a:rPr lang="en-US" altLang="ko-KR" sz="800" dirty="0" err="1">
                <a:latin typeface="맑은 고딕"/>
                <a:ea typeface="맑은 고딕"/>
              </a:rPr>
              <a:t>기타</a:t>
            </a:r>
            <a:r>
              <a:rPr lang="en-US" altLang="ko-KR" sz="800" dirty="0">
                <a:latin typeface="맑은 고딕"/>
                <a:ea typeface="맑은 고딕"/>
              </a:rPr>
              <a:t> </a:t>
            </a:r>
            <a:r>
              <a:rPr lang="ko-KR" altLang="en-US" sz="800" dirty="0">
                <a:latin typeface="맑은 고딕"/>
                <a:ea typeface="맑은 고딕"/>
              </a:rPr>
              <a:t>결격사유가 있는 작품에 대해서 심사에서 제외하며</a:t>
            </a:r>
            <a:r>
              <a:rPr lang="en-US" altLang="ko-KR" sz="800" dirty="0">
                <a:latin typeface="맑은 고딕"/>
                <a:ea typeface="맑은 고딕"/>
              </a:rPr>
              <a:t>, </a:t>
            </a:r>
            <a:r>
              <a:rPr lang="ko-KR" altLang="en-US" sz="800" dirty="0">
                <a:latin typeface="맑은 고딕"/>
                <a:ea typeface="맑은 고딕"/>
              </a:rPr>
              <a:t>수상 후</a:t>
            </a:r>
            <a:br>
              <a:rPr lang="en-US" altLang="ko-KR" sz="800" dirty="0">
                <a:latin typeface="+mn-ea"/>
              </a:rPr>
            </a:br>
            <a:r>
              <a:rPr lang="ko-KR" altLang="en-US" sz="800" dirty="0">
                <a:latin typeface="맑은 고딕"/>
                <a:ea typeface="맑은 고딕"/>
              </a:rPr>
              <a:t>   위반 사실이 밝혀졌을 경우 수상 취소 및 상금을 회수할 수 있습니다</a:t>
            </a:r>
            <a:r>
              <a:rPr lang="en-US" altLang="ko-KR" sz="800" dirty="0">
                <a:latin typeface="맑은 고딕"/>
                <a:ea typeface="맑은 고딕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8.</a:t>
            </a:r>
            <a:r>
              <a:rPr lang="ko-KR" altLang="en-US" sz="800" dirty="0">
                <a:latin typeface="+mn-ea"/>
              </a:rPr>
              <a:t> 출품하는 제출물에 본인</a:t>
            </a:r>
            <a:r>
              <a:rPr lang="en-US" altLang="ko-KR" sz="800" dirty="0">
                <a:latin typeface="+mn-ea"/>
              </a:rPr>
              <a:t>(</a:t>
            </a:r>
            <a:r>
              <a:rPr lang="ko-KR" altLang="en-US" sz="800" dirty="0">
                <a:latin typeface="+mn-ea"/>
              </a:rPr>
              <a:t>팀</a:t>
            </a:r>
            <a:r>
              <a:rPr lang="en-US" altLang="ko-KR" sz="800" dirty="0">
                <a:latin typeface="+mn-ea"/>
              </a:rPr>
              <a:t>)</a:t>
            </a:r>
            <a:r>
              <a:rPr lang="ko-KR" altLang="en-US" sz="800" dirty="0">
                <a:latin typeface="+mn-ea"/>
              </a:rPr>
              <a:t>만의 낙인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낙관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기업로고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서명 등의 삽입을 금지합니다</a:t>
            </a:r>
            <a:r>
              <a:rPr lang="en-US" altLang="ko-KR" sz="800" dirty="0">
                <a:latin typeface="+mn-ea"/>
              </a:rPr>
              <a:t>.</a:t>
            </a:r>
            <a:endParaRPr lang="ko-KR" altLang="en-US" sz="800" dirty="0"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4471C6D-40C1-F992-7D47-4F611012BAB2}"/>
              </a:ext>
            </a:extLst>
          </p:cNvPr>
          <p:cNvSpPr/>
          <p:nvPr/>
        </p:nvSpPr>
        <p:spPr>
          <a:xfrm>
            <a:off x="521054" y="7100873"/>
            <a:ext cx="6396345" cy="257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100" b="1" dirty="0">
                <a:solidFill>
                  <a:schemeClr val="tx1"/>
                </a:solidFill>
              </a:rPr>
              <a:t>참가 자격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B072E05-0CF1-DE00-52A8-F8F020D3FCFF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24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B4E08-A6E5-25FB-8D0B-6D15A3E79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3F18DBCB-327C-884E-60FA-733451117AAA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1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426DDD4-C796-2E50-A9A5-F69185FFA888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D43AD8-59A8-8716-8EB5-DB48F74092B7}"/>
              </a:ext>
            </a:extLst>
          </p:cNvPr>
          <p:cNvSpPr txBox="1"/>
          <p:nvPr/>
        </p:nvSpPr>
        <p:spPr>
          <a:xfrm>
            <a:off x="575954" y="3065320"/>
            <a:ext cx="641201" cy="22121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>
                <a:latin typeface="+mn-ea"/>
              </a:rPr>
              <a:t>1. </a:t>
            </a:r>
            <a:r>
              <a:rPr lang="ko-KR" altLang="en-US" sz="1100" b="1" dirty="0">
                <a:latin typeface="+mn-ea"/>
              </a:rPr>
              <a:t>팀 소개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C14FC20-E0E1-1423-B257-F27E365ECF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689276"/>
              </p:ext>
            </p:extLst>
          </p:nvPr>
        </p:nvGraphicFramePr>
        <p:xfrm>
          <a:off x="542607" y="3369469"/>
          <a:ext cx="6474460" cy="1689826"/>
        </p:xfrm>
        <a:graphic>
          <a:graphicData uri="http://schemas.openxmlformats.org/drawingml/2006/table">
            <a:tbl>
              <a:tblPr firstRow="1" firstCol="1" bandRow="1"/>
              <a:tblGrid>
                <a:gridCol w="1336758">
                  <a:extLst>
                    <a:ext uri="{9D8B030D-6E8A-4147-A177-3AD203B41FA5}">
                      <a16:colId xmlns:a16="http://schemas.microsoft.com/office/drawing/2014/main" val="3301188131"/>
                    </a:ext>
                  </a:extLst>
                </a:gridCol>
                <a:gridCol w="1900990">
                  <a:extLst>
                    <a:ext uri="{9D8B030D-6E8A-4147-A177-3AD203B41FA5}">
                      <a16:colId xmlns:a16="http://schemas.microsoft.com/office/drawing/2014/main" val="2570963919"/>
                    </a:ext>
                  </a:extLst>
                </a:gridCol>
                <a:gridCol w="1034715">
                  <a:extLst>
                    <a:ext uri="{9D8B030D-6E8A-4147-A177-3AD203B41FA5}">
                      <a16:colId xmlns:a16="http://schemas.microsoft.com/office/drawing/2014/main" val="748313951"/>
                    </a:ext>
                  </a:extLst>
                </a:gridCol>
                <a:gridCol w="2201997">
                  <a:extLst>
                    <a:ext uri="{9D8B030D-6E8A-4147-A177-3AD203B41FA5}">
                      <a16:colId xmlns:a16="http://schemas.microsoft.com/office/drawing/2014/main" val="1547661066"/>
                    </a:ext>
                  </a:extLst>
                </a:gridCol>
              </a:tblGrid>
              <a:tr h="27058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팀 명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200" dirty="0" err="1"/>
                        <a:t>BeautyTrend</a:t>
                      </a:r>
                      <a:r>
                        <a:rPr sz="1200" dirty="0"/>
                        <a:t> AI</a:t>
                      </a: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2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팀원 명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1200" dirty="0"/>
                        <a:t>(</a:t>
                      </a:r>
                      <a:r>
                        <a:rPr sz="1200" dirty="0" err="1"/>
                        <a:t>팀장</a:t>
                      </a:r>
                      <a:r>
                        <a:rPr sz="1200" dirty="0"/>
                        <a:t>)</a:t>
                      </a:r>
                      <a:r>
                        <a:rPr sz="1200" dirty="0" err="1"/>
                        <a:t>박용환</a:t>
                      </a:r>
                      <a:endParaRPr sz="1200" dirty="0"/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3674881"/>
                  </a:ext>
                </a:extLst>
              </a:tr>
              <a:tr h="368071">
                <a:tc>
                  <a:txBody>
                    <a:bodyPr/>
                    <a:lstStyle/>
                    <a:p>
                      <a:pPr algn="ctr" latinLnBrk="1">
                        <a:lnSpc>
                          <a:spcPct val="5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기업한정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algn="ctr" latinLnBrk="1">
                        <a:lnSpc>
                          <a:spcPct val="50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1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기업명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1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기업참여일 경우에만 작성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5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기업한정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algn="ctr" latinLnBrk="1">
                        <a:lnSpc>
                          <a:spcPct val="50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1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대표자명</a:t>
                      </a:r>
                      <a:endParaRPr lang="en-US" alt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1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E7E6E6">
                              <a:lumMod val="50000"/>
                            </a:srgbClr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기업참여일 경우에만 작성</a:t>
                      </a:r>
                      <a:endParaRPr kumimoji="0" lang="ko-KR" altLang="en-US" sz="1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2107978"/>
                  </a:ext>
                </a:extLst>
              </a:tr>
              <a:tr h="57384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2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신청 주제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sz="1200" dirty="0" err="1"/>
                        <a:t>트렌드분석</a:t>
                      </a:r>
                      <a:r>
                        <a:rPr sz="1200" dirty="0"/>
                        <a:t> AI </a:t>
                      </a:r>
                      <a:r>
                        <a:rPr sz="1200" dirty="0" err="1"/>
                        <a:t>에이전트</a:t>
                      </a:r>
                      <a:endParaRPr sz="1200" dirty="0"/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1774826"/>
                  </a:ext>
                </a:extLst>
              </a:tr>
              <a:tr h="27058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아이디어 </a:t>
                      </a:r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요약</a:t>
                      </a:r>
                      <a:r>
                        <a:rPr lang="en-US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(50</a:t>
                      </a:r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 이내</a:t>
                      </a:r>
                      <a:r>
                        <a:rPr lang="en-US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sz="1200" dirty="0" err="1"/>
                        <a:t>소셜미디어·경쟁사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데이터를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실시간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분석하여</a:t>
                      </a:r>
                      <a:r>
                        <a:rPr sz="1200" dirty="0"/>
                        <a:t> 6~12개월 후 </a:t>
                      </a:r>
                      <a:r>
                        <a:rPr sz="1200" dirty="0" err="1"/>
                        <a:t>뷰티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트렌드를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예측하는</a:t>
                      </a:r>
                      <a:r>
                        <a:rPr sz="1200" dirty="0"/>
                        <a:t> Multi-Agent AI </a:t>
                      </a:r>
                      <a:r>
                        <a:rPr sz="1200" dirty="0" err="1"/>
                        <a:t>시스템</a:t>
                      </a:r>
                      <a:endParaRPr sz="1200" dirty="0"/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7576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93E86CE-529C-E227-9831-DC18CB4ACC02}"/>
              </a:ext>
            </a:extLst>
          </p:cNvPr>
          <p:cNvSpPr txBox="1"/>
          <p:nvPr/>
        </p:nvSpPr>
        <p:spPr>
          <a:xfrm>
            <a:off x="571511" y="5608891"/>
            <a:ext cx="782265" cy="22121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>
                <a:latin typeface="+mn-ea"/>
              </a:rPr>
              <a:t>2. </a:t>
            </a:r>
            <a:r>
              <a:rPr lang="ko-KR" altLang="en-US" sz="1100" b="1" dirty="0">
                <a:latin typeface="+mn-ea"/>
              </a:rPr>
              <a:t>제안 내용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4519346-5415-3D41-7922-502E65AE18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8307555"/>
              </p:ext>
            </p:extLst>
          </p:nvPr>
        </p:nvGraphicFramePr>
        <p:xfrm>
          <a:off x="542607" y="5930003"/>
          <a:ext cx="6465574" cy="4174117"/>
        </p:xfrm>
        <a:graphic>
          <a:graphicData uri="http://schemas.openxmlformats.org/drawingml/2006/table">
            <a:tbl>
              <a:tblPr firstRow="1" firstCol="1" bandRow="1"/>
              <a:tblGrid>
                <a:gridCol w="6465574">
                  <a:extLst>
                    <a:ext uri="{9D8B030D-6E8A-4147-A177-3AD203B41FA5}">
                      <a16:colId xmlns:a16="http://schemas.microsoft.com/office/drawing/2014/main" val="3676460227"/>
                    </a:ext>
                  </a:extLst>
                </a:gridCol>
              </a:tblGrid>
              <a:tr h="268238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주제 제안 배경 및 기대효과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3537268"/>
                  </a:ext>
                </a:extLst>
              </a:tr>
              <a:tr h="3905879">
                <a:tc>
                  <a:txBody>
                    <a:bodyPr/>
                    <a:lstStyle/>
                    <a:p>
                      <a:endParaRPr lang="en-US" sz="1200" b="1" dirty="0"/>
                    </a:p>
                    <a:p>
                      <a:r>
                        <a:rPr sz="1200" b="1" dirty="0"/>
                        <a:t>[</a:t>
                      </a:r>
                      <a:r>
                        <a:rPr sz="1200" b="1" dirty="0" err="1"/>
                        <a:t>문제</a:t>
                      </a:r>
                      <a:r>
                        <a:rPr sz="1200" b="1" dirty="0"/>
                        <a:t> </a:t>
                      </a:r>
                      <a:r>
                        <a:rPr sz="1200" b="1" dirty="0" err="1"/>
                        <a:t>정의</a:t>
                      </a:r>
                      <a:r>
                        <a:rPr sz="1200" b="1" dirty="0"/>
                        <a:t>]</a:t>
                      </a:r>
                    </a:p>
                    <a:p>
                      <a:r>
                        <a:rPr sz="1200" dirty="0"/>
                        <a:t>1. Time-to-Market </a:t>
                      </a:r>
                      <a:r>
                        <a:rPr sz="1200" dirty="0" err="1"/>
                        <a:t>압박</a:t>
                      </a:r>
                      <a:r>
                        <a:rPr sz="1200" dirty="0"/>
                        <a:t>: </a:t>
                      </a:r>
                      <a:r>
                        <a:rPr sz="1200" dirty="0" err="1"/>
                        <a:t>제품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기획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사이클이</a:t>
                      </a:r>
                      <a:r>
                        <a:rPr sz="1200" dirty="0"/>
                        <a:t> 1년→6개월→3개월로 </a:t>
                      </a:r>
                      <a:r>
                        <a:rPr sz="1200" dirty="0" err="1"/>
                        <a:t>단축되는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추세</a:t>
                      </a:r>
                      <a:r>
                        <a:rPr sz="1200" dirty="0"/>
                        <a:t>. </a:t>
                      </a:r>
                      <a:r>
                        <a:rPr sz="1200" dirty="0" err="1"/>
                        <a:t>트렌드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변화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속도가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급증하며</a:t>
                      </a:r>
                      <a:r>
                        <a:rPr sz="1200" dirty="0"/>
                        <a:t> SNS/</a:t>
                      </a:r>
                      <a:r>
                        <a:rPr sz="1200" dirty="0" err="1"/>
                        <a:t>인플루언서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영향력이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확대됨</a:t>
                      </a:r>
                      <a:endParaRPr sz="1200" dirty="0"/>
                    </a:p>
                    <a:p>
                      <a:r>
                        <a:rPr sz="1200" dirty="0"/>
                        <a:t>2. </a:t>
                      </a:r>
                      <a:r>
                        <a:rPr sz="1200" dirty="0" err="1"/>
                        <a:t>데이터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기반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의사결정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부족</a:t>
                      </a:r>
                      <a:r>
                        <a:rPr sz="1200" dirty="0"/>
                        <a:t>: </a:t>
                      </a:r>
                      <a:r>
                        <a:rPr sz="1200" dirty="0" err="1"/>
                        <a:t>정성적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직관에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의존하는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의사결정으로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실패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리스크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증가</a:t>
                      </a:r>
                      <a:r>
                        <a:rPr sz="1200" dirty="0"/>
                        <a:t>. </a:t>
                      </a:r>
                      <a:r>
                        <a:rPr sz="1200" dirty="0" err="1"/>
                        <a:t>리얼타임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분석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시스템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부재</a:t>
                      </a:r>
                      <a:endParaRPr sz="1200" dirty="0"/>
                    </a:p>
                    <a:p>
                      <a:r>
                        <a:rPr sz="1200" dirty="0"/>
                        <a:t>3. </a:t>
                      </a:r>
                      <a:r>
                        <a:rPr sz="1200" dirty="0" err="1"/>
                        <a:t>경쟁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환경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고도화</a:t>
                      </a:r>
                      <a:r>
                        <a:rPr sz="1200" dirty="0"/>
                        <a:t>: </a:t>
                      </a:r>
                      <a:r>
                        <a:rPr sz="1200" dirty="0" err="1"/>
                        <a:t>인디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브랜드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급부상</a:t>
                      </a:r>
                      <a:r>
                        <a:rPr sz="1200" dirty="0"/>
                        <a:t>, </a:t>
                      </a:r>
                      <a:r>
                        <a:rPr sz="1200" dirty="0" err="1"/>
                        <a:t>중국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자국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브랜드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위협</a:t>
                      </a:r>
                      <a:r>
                        <a:rPr sz="1200" dirty="0"/>
                        <a:t>, </a:t>
                      </a:r>
                      <a:r>
                        <a:rPr sz="1200" dirty="0" err="1"/>
                        <a:t>글로벌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브랜드의</a:t>
                      </a:r>
                      <a:r>
                        <a:rPr sz="1200" dirty="0"/>
                        <a:t> AI </a:t>
                      </a:r>
                      <a:r>
                        <a:rPr sz="1200" dirty="0" err="1"/>
                        <a:t>기술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선점</a:t>
                      </a:r>
                      <a:endParaRPr sz="1200" dirty="0"/>
                    </a:p>
                    <a:p>
                      <a:r>
                        <a:rPr sz="1200" dirty="0"/>
                        <a:t>4. </a:t>
                      </a:r>
                      <a:r>
                        <a:rPr sz="1200" dirty="0" err="1"/>
                        <a:t>초개인화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수요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증가</a:t>
                      </a:r>
                      <a:r>
                        <a:rPr sz="1200" dirty="0"/>
                        <a:t>: </a:t>
                      </a:r>
                      <a:r>
                        <a:rPr sz="1200" dirty="0" err="1"/>
                        <a:t>소비자층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세분화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심화</a:t>
                      </a:r>
                      <a:r>
                        <a:rPr sz="1200" dirty="0"/>
                        <a:t>, </a:t>
                      </a:r>
                      <a:r>
                        <a:rPr sz="1200" dirty="0" err="1"/>
                        <a:t>클린뷰티</a:t>
                      </a:r>
                      <a:r>
                        <a:rPr sz="1200" dirty="0"/>
                        <a:t> 2.0 </a:t>
                      </a:r>
                      <a:r>
                        <a:rPr sz="1200" dirty="0" err="1"/>
                        <a:t>진화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대응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필요</a:t>
                      </a:r>
                      <a:endParaRPr sz="1200" dirty="0"/>
                    </a:p>
                    <a:p>
                      <a:endParaRPr sz="1200" dirty="0"/>
                    </a:p>
                    <a:p>
                      <a:r>
                        <a:rPr sz="1200" b="1" dirty="0"/>
                        <a:t>[</a:t>
                      </a:r>
                      <a:r>
                        <a:rPr sz="1200" b="1" dirty="0" err="1"/>
                        <a:t>핵심</a:t>
                      </a:r>
                      <a:r>
                        <a:rPr sz="1200" b="1" dirty="0"/>
                        <a:t> </a:t>
                      </a:r>
                      <a:r>
                        <a:rPr sz="1200" b="1" dirty="0" err="1"/>
                        <a:t>인사이트</a:t>
                      </a:r>
                      <a:r>
                        <a:rPr sz="1200" b="1" dirty="0"/>
                        <a:t>]</a:t>
                      </a:r>
                    </a:p>
                    <a:p>
                      <a:r>
                        <a:rPr sz="1200" dirty="0"/>
                        <a:t>• </a:t>
                      </a:r>
                      <a:r>
                        <a:rPr sz="1200" dirty="0" err="1"/>
                        <a:t>뷰티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산업의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승패는</a:t>
                      </a:r>
                      <a:r>
                        <a:rPr sz="1200" dirty="0"/>
                        <a:t> "</a:t>
                      </a:r>
                      <a:r>
                        <a:rPr sz="1200" dirty="0" err="1"/>
                        <a:t>얼마나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빠르게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트렌드를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예측하고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대응하느냐"에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달림</a:t>
                      </a:r>
                      <a:endParaRPr sz="1200" dirty="0"/>
                    </a:p>
                    <a:p>
                      <a:r>
                        <a:rPr sz="1200" dirty="0"/>
                        <a:t>• </a:t>
                      </a:r>
                      <a:r>
                        <a:rPr sz="1200" dirty="0" err="1"/>
                        <a:t>기존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수동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리서치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방식으로는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급변하는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트렌드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대응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불가</a:t>
                      </a:r>
                      <a:endParaRPr sz="1200" dirty="0"/>
                    </a:p>
                    <a:p>
                      <a:r>
                        <a:rPr sz="1200" dirty="0"/>
                        <a:t>• AI </a:t>
                      </a:r>
                      <a:r>
                        <a:rPr sz="1200" dirty="0" err="1"/>
                        <a:t>에이전트를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통한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실시간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분석</a:t>
                      </a:r>
                      <a:r>
                        <a:rPr sz="1200" dirty="0"/>
                        <a:t> 및 </a:t>
                      </a:r>
                      <a:r>
                        <a:rPr sz="1200" dirty="0" err="1"/>
                        <a:t>선행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예측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시스템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필요</a:t>
                      </a:r>
                      <a:endParaRPr sz="1200" dirty="0"/>
                    </a:p>
                    <a:p>
                      <a:endParaRPr sz="1200" dirty="0"/>
                    </a:p>
                    <a:p>
                      <a:r>
                        <a:rPr sz="1200" b="1" dirty="0"/>
                        <a:t>[</a:t>
                      </a:r>
                      <a:r>
                        <a:rPr sz="1200" b="1" dirty="0" err="1"/>
                        <a:t>기대효과</a:t>
                      </a:r>
                      <a:r>
                        <a:rPr sz="1200" b="1" dirty="0"/>
                        <a:t>]</a:t>
                      </a:r>
                    </a:p>
                    <a:p>
                      <a:r>
                        <a:rPr sz="1200" dirty="0"/>
                        <a:t>• </a:t>
                      </a:r>
                      <a:r>
                        <a:rPr sz="1200" dirty="0" err="1"/>
                        <a:t>신제품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개발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기간</a:t>
                      </a:r>
                      <a:r>
                        <a:rPr sz="1200" dirty="0"/>
                        <a:t> 50% </a:t>
                      </a:r>
                      <a:r>
                        <a:rPr sz="1200" dirty="0" err="1"/>
                        <a:t>단축</a:t>
                      </a:r>
                      <a:r>
                        <a:rPr sz="1200" dirty="0"/>
                        <a:t> (6개월→3개월)</a:t>
                      </a:r>
                    </a:p>
                    <a:p>
                      <a:r>
                        <a:rPr sz="1200" dirty="0"/>
                        <a:t>• </a:t>
                      </a:r>
                      <a:r>
                        <a:rPr sz="1200" dirty="0" err="1"/>
                        <a:t>트렌드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예측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정확도</a:t>
                      </a:r>
                      <a:r>
                        <a:rPr sz="1200" dirty="0"/>
                        <a:t> 85% </a:t>
                      </a:r>
                      <a:r>
                        <a:rPr sz="1200" dirty="0" err="1"/>
                        <a:t>이상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달성</a:t>
                      </a:r>
                      <a:endParaRPr sz="1200" dirty="0"/>
                    </a:p>
                    <a:p>
                      <a:r>
                        <a:rPr sz="1200" dirty="0"/>
                        <a:t>• </a:t>
                      </a:r>
                      <a:r>
                        <a:rPr sz="1200" dirty="0" err="1"/>
                        <a:t>경쟁사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신제품</a:t>
                      </a:r>
                      <a:r>
                        <a:rPr sz="1200" dirty="0"/>
                        <a:t> 90% </a:t>
                      </a:r>
                      <a:r>
                        <a:rPr sz="1200" dirty="0" err="1"/>
                        <a:t>이상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사전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감지</a:t>
                      </a:r>
                      <a:endParaRPr sz="1200" dirty="0"/>
                    </a:p>
                    <a:p>
                      <a:r>
                        <a:rPr sz="1200" dirty="0"/>
                        <a:t>• </a:t>
                      </a:r>
                      <a:r>
                        <a:rPr sz="1200" dirty="0" err="1"/>
                        <a:t>리서치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인력</a:t>
                      </a:r>
                      <a:r>
                        <a:rPr sz="1200" dirty="0"/>
                        <a:t> 80% </a:t>
                      </a:r>
                      <a:r>
                        <a:rPr sz="1200" dirty="0" err="1"/>
                        <a:t>효율화</a:t>
                      </a:r>
                      <a:r>
                        <a:rPr sz="1200" dirty="0"/>
                        <a:t> (5명→1명 </a:t>
                      </a:r>
                      <a:r>
                        <a:rPr sz="1200" dirty="0" err="1"/>
                        <a:t>관리</a:t>
                      </a:r>
                      <a:r>
                        <a:rPr sz="1200" dirty="0"/>
                        <a:t>)</a:t>
                      </a:r>
                    </a:p>
                    <a:p>
                      <a:r>
                        <a:rPr sz="1200" dirty="0"/>
                        <a:t>• </a:t>
                      </a:r>
                      <a:r>
                        <a:rPr sz="1200" dirty="0" err="1"/>
                        <a:t>연간</a:t>
                      </a:r>
                      <a:r>
                        <a:rPr sz="1200" dirty="0"/>
                        <a:t> 30억원+ </a:t>
                      </a:r>
                      <a:r>
                        <a:rPr sz="1200" dirty="0" err="1"/>
                        <a:t>순이익</a:t>
                      </a:r>
                      <a:r>
                        <a:rPr sz="1200" dirty="0"/>
                        <a:t> </a:t>
                      </a:r>
                      <a:r>
                        <a:rPr sz="1200" dirty="0" err="1"/>
                        <a:t>기여</a:t>
                      </a:r>
                      <a:r>
                        <a:rPr sz="1200" dirty="0"/>
                        <a:t> (2년차 </a:t>
                      </a:r>
                      <a:r>
                        <a:rPr sz="1200" dirty="0" err="1"/>
                        <a:t>이후</a:t>
                      </a:r>
                      <a:r>
                        <a:rPr sz="1200" dirty="0"/>
                        <a:t>)</a:t>
                      </a:r>
                    </a:p>
                  </a:txBody>
                  <a:tcPr marL="43080" marR="4308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1393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7265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F4DEB-B5A4-7247-1FD1-9A2CAB1D9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9B865EF-0B77-5623-8474-0D7A70DE4301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2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3D30014-C557-49DE-5F8C-CADC8B2A98EC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A122E98-601A-0F91-46B6-C249C8F20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0071679"/>
              </p:ext>
            </p:extLst>
          </p:nvPr>
        </p:nvGraphicFramePr>
        <p:xfrm>
          <a:off x="542608" y="3073401"/>
          <a:ext cx="6474459" cy="6953720"/>
        </p:xfrm>
        <a:graphic>
          <a:graphicData uri="http://schemas.openxmlformats.org/drawingml/2006/table">
            <a:tbl>
              <a:tblPr firstRow="1" firstCol="1" bandRow="1"/>
              <a:tblGrid>
                <a:gridCol w="6474459">
                  <a:extLst>
                    <a:ext uri="{9D8B030D-6E8A-4147-A177-3AD203B41FA5}">
                      <a16:colId xmlns:a16="http://schemas.microsoft.com/office/drawing/2014/main" val="686783407"/>
                    </a:ext>
                  </a:extLst>
                </a:gridCol>
              </a:tblGrid>
              <a:tr h="223484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AI Agent</a:t>
                      </a:r>
                      <a:r>
                        <a:rPr lang="ko-KR" altLang="en-US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기능 및 구조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772907"/>
                  </a:ext>
                </a:extLst>
              </a:tr>
              <a:tr h="6730236">
                <a:tc>
                  <a:txBody>
                    <a:bodyPr/>
                    <a:lstStyle/>
                    <a:p>
                      <a:endParaRPr lang="en-US" sz="1200" b="1" dirty="0"/>
                    </a:p>
                    <a:p>
                      <a:r>
                        <a:rPr sz="1200" b="1" dirty="0"/>
                        <a:t>[Multi-Agent </a:t>
                      </a:r>
                      <a:r>
                        <a:rPr sz="1200" b="1" dirty="0" err="1"/>
                        <a:t>시스템</a:t>
                      </a:r>
                      <a:r>
                        <a:rPr sz="1200" b="1" dirty="0"/>
                        <a:t> </a:t>
                      </a:r>
                      <a:r>
                        <a:rPr sz="1200" b="1" dirty="0" err="1"/>
                        <a:t>구조</a:t>
                      </a:r>
                      <a:r>
                        <a:rPr sz="1200" b="1" dirty="0"/>
                        <a:t>]</a:t>
                      </a:r>
                    </a:p>
                    <a:p>
                      <a:endParaRPr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r>
                        <a:rPr lang="en-US" sz="1200" dirty="0"/>
                        <a:t> </a:t>
                      </a:r>
                      <a:endParaRPr sz="1200" dirty="0"/>
                    </a:p>
                  </a:txBody>
                  <a:tcPr marL="43080" marR="4308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809845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861B26B5-B161-4758-A260-91D5FCF5B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704" y="3932901"/>
            <a:ext cx="6363518" cy="4898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138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F4DEB-B5A4-7247-1FD1-9A2CAB1D9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9B865EF-0B77-5623-8474-0D7A70DE4301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2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3D30014-C557-49DE-5F8C-CADC8B2A98EC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A122E98-601A-0F91-46B6-C249C8F20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319974"/>
              </p:ext>
            </p:extLst>
          </p:nvPr>
        </p:nvGraphicFramePr>
        <p:xfrm>
          <a:off x="542608" y="3073401"/>
          <a:ext cx="6474459" cy="6953720"/>
        </p:xfrm>
        <a:graphic>
          <a:graphicData uri="http://schemas.openxmlformats.org/drawingml/2006/table">
            <a:tbl>
              <a:tblPr firstRow="1" firstCol="1" bandRow="1"/>
              <a:tblGrid>
                <a:gridCol w="6474459">
                  <a:extLst>
                    <a:ext uri="{9D8B030D-6E8A-4147-A177-3AD203B41FA5}">
                      <a16:colId xmlns:a16="http://schemas.microsoft.com/office/drawing/2014/main" val="686783407"/>
                    </a:ext>
                  </a:extLst>
                </a:gridCol>
              </a:tblGrid>
              <a:tr h="223484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AI Agent</a:t>
                      </a:r>
                      <a:r>
                        <a:rPr lang="ko-KR" altLang="en-US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기능 및 구조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772907"/>
                  </a:ext>
                </a:extLst>
              </a:tr>
              <a:tr h="6730236">
                <a:tc>
                  <a:txBody>
                    <a:bodyPr/>
                    <a:lstStyle/>
                    <a:p>
                      <a:endParaRPr lang="en-US" sz="1200" dirty="0"/>
                    </a:p>
                    <a:p>
                      <a:endParaRPr sz="1200" dirty="0"/>
                    </a:p>
                    <a:p>
                      <a:r>
                        <a:rPr sz="1200" b="1" dirty="0"/>
                        <a:t>[5대 </a:t>
                      </a:r>
                      <a:r>
                        <a:rPr sz="1200" b="1" dirty="0" err="1"/>
                        <a:t>핵심</a:t>
                      </a:r>
                      <a:r>
                        <a:rPr sz="1200" b="1" dirty="0"/>
                        <a:t> </a:t>
                      </a:r>
                      <a:r>
                        <a:rPr sz="1200" b="1" dirty="0" err="1"/>
                        <a:t>기능</a:t>
                      </a:r>
                      <a:r>
                        <a:rPr sz="1200" b="1" dirty="0"/>
                        <a:t>]</a:t>
                      </a:r>
                    </a:p>
                    <a:p>
                      <a:r>
                        <a:rPr lang="en-US" sz="1200" dirty="0"/>
                        <a:t> </a:t>
                      </a:r>
                    </a:p>
                    <a:p>
                      <a:endParaRPr lang="en-US" sz="1200" dirty="0"/>
                    </a:p>
                    <a:p>
                      <a:endParaRPr sz="1200" dirty="0"/>
                    </a:p>
                  </a:txBody>
                  <a:tcPr marL="43080" marR="4308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8098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77F62E8A-7413-4DF2-9ED7-F759999C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37" y="4072022"/>
            <a:ext cx="6385180" cy="490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431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7BB23-6957-AD08-95C7-06015DE84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A74A3A3-4553-0EFC-EFF4-D0C483B4F70F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1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ED3A658-BAEE-95F9-32BF-55F6DDA104E5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9BEC0CE-DBA7-90C5-4716-2A56C36B37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5098726"/>
              </p:ext>
            </p:extLst>
          </p:nvPr>
        </p:nvGraphicFramePr>
        <p:xfrm>
          <a:off x="542608" y="3073401"/>
          <a:ext cx="6474459" cy="6953720"/>
        </p:xfrm>
        <a:graphic>
          <a:graphicData uri="http://schemas.openxmlformats.org/drawingml/2006/table">
            <a:tbl>
              <a:tblPr firstRow="1" firstCol="1" bandRow="1"/>
              <a:tblGrid>
                <a:gridCol w="6474459">
                  <a:extLst>
                    <a:ext uri="{9D8B030D-6E8A-4147-A177-3AD203B41FA5}">
                      <a16:colId xmlns:a16="http://schemas.microsoft.com/office/drawing/2014/main" val="686783407"/>
                    </a:ext>
                  </a:extLst>
                </a:gridCol>
              </a:tblGrid>
              <a:tr h="223484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200" b="1" kern="1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AI Agent </a:t>
                      </a:r>
                      <a:r>
                        <a:rPr lang="ko-KR" altLang="en-US" sz="1200" b="1" kern="1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개발 구현 과정</a:t>
                      </a:r>
                      <a:endParaRPr lang="ko-KR" sz="12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772907"/>
                  </a:ext>
                </a:extLst>
              </a:tr>
              <a:tr h="6730236">
                <a:tc>
                  <a:txBody>
                    <a:bodyPr/>
                    <a:lstStyle/>
                    <a:p>
                      <a:endParaRPr lang="en-US" sz="1200" b="1" dirty="0">
                        <a:latin typeface="+mn-ea"/>
                        <a:ea typeface="+mn-ea"/>
                      </a:endParaRPr>
                    </a:p>
                    <a:p>
                      <a:r>
                        <a:rPr sz="1200" b="1" dirty="0">
                          <a:latin typeface="+mn-ea"/>
                          <a:ea typeface="+mn-ea"/>
                        </a:rPr>
                        <a:t>[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기술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스택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]</a:t>
                      </a:r>
                    </a:p>
                    <a:p>
                      <a:endParaRPr lang="en-US" sz="1200" dirty="0">
                        <a:latin typeface="+mn-ea"/>
                        <a:ea typeface="+mn-ea"/>
                      </a:endParaRPr>
                    </a:p>
                    <a:p>
                      <a:r>
                        <a:rPr lang="en-US" sz="1200" dirty="0">
                          <a:latin typeface="+mn-ea"/>
                          <a:ea typeface="+mn-ea"/>
                        </a:rPr>
                        <a:t> </a:t>
                      </a:r>
                      <a:endParaRPr sz="1200" dirty="0">
                        <a:latin typeface="+mn-ea"/>
                        <a:ea typeface="+mn-ea"/>
                      </a:endParaRPr>
                    </a:p>
                  </a:txBody>
                  <a:tcPr marL="43080" marR="4308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809845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1BA9901D-FA80-4C18-AC01-ADB65F1F3D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1"/>
          <a:stretch/>
        </p:blipFill>
        <p:spPr>
          <a:xfrm>
            <a:off x="609283" y="3730882"/>
            <a:ext cx="6085532" cy="622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34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7BB23-6957-AD08-95C7-06015DE84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A74A3A3-4553-0EFC-EFF4-D0C483B4F70F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1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ED3A658-BAEE-95F9-32BF-55F6DDA104E5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9BEC0CE-DBA7-90C5-4716-2A56C36B37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2527032"/>
              </p:ext>
            </p:extLst>
          </p:nvPr>
        </p:nvGraphicFramePr>
        <p:xfrm>
          <a:off x="542604" y="3054351"/>
          <a:ext cx="6474459" cy="6953720"/>
        </p:xfrm>
        <a:graphic>
          <a:graphicData uri="http://schemas.openxmlformats.org/drawingml/2006/table">
            <a:tbl>
              <a:tblPr firstRow="1" firstCol="1" bandRow="1"/>
              <a:tblGrid>
                <a:gridCol w="6474459">
                  <a:extLst>
                    <a:ext uri="{9D8B030D-6E8A-4147-A177-3AD203B41FA5}">
                      <a16:colId xmlns:a16="http://schemas.microsoft.com/office/drawing/2014/main" val="686783407"/>
                    </a:ext>
                  </a:extLst>
                </a:gridCol>
              </a:tblGrid>
              <a:tr h="223484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200" b="1" kern="1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AI Agent </a:t>
                      </a:r>
                      <a:r>
                        <a:rPr lang="ko-KR" altLang="en-US" sz="1200" b="1" kern="1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개발 구현 과정</a:t>
                      </a:r>
                      <a:endParaRPr lang="ko-KR" sz="12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772907"/>
                  </a:ext>
                </a:extLst>
              </a:tr>
              <a:tr h="6730236">
                <a:tc>
                  <a:txBody>
                    <a:bodyPr/>
                    <a:lstStyle/>
                    <a:p>
                      <a:endParaRPr lang="en-US" sz="1200" b="1" dirty="0">
                        <a:latin typeface="+mn-ea"/>
                        <a:ea typeface="+mn-ea"/>
                      </a:endParaRPr>
                    </a:p>
                    <a:p>
                      <a:r>
                        <a:rPr sz="1200" b="1" dirty="0">
                          <a:latin typeface="+mn-ea"/>
                          <a:ea typeface="+mn-ea"/>
                        </a:rPr>
                        <a:t>[</a:t>
                      </a:r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구현 로드맵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]</a:t>
                      </a:r>
                      <a:endParaRPr lang="en-US" sz="1200" b="1" dirty="0">
                        <a:latin typeface="+mn-ea"/>
                        <a:ea typeface="+mn-ea"/>
                      </a:endParaRPr>
                    </a:p>
                    <a:p>
                      <a:endParaRPr lang="en-US" sz="1200" b="1" dirty="0">
                        <a:latin typeface="+mn-ea"/>
                        <a:ea typeface="+mn-ea"/>
                      </a:endParaRPr>
                    </a:p>
                    <a:p>
                      <a:endParaRPr sz="1200" b="1" dirty="0">
                        <a:latin typeface="+mn-ea"/>
                        <a:ea typeface="+mn-ea"/>
                      </a:endParaRPr>
                    </a:p>
                  </a:txBody>
                  <a:tcPr marL="43080" marR="4308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809845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6EE9EA3C-0371-4FB5-B34B-CB77D6735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12" y="3824331"/>
            <a:ext cx="6285445" cy="30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662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42031-8716-10F4-5C15-EDFC3681D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6975DA-8B2E-E24E-E016-3768CA50C33C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1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30A0CDC-25E4-ECCD-8D34-9995679AAF60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4DCB7BD-2CF5-050C-1A25-FAF09D42D2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0613112"/>
              </p:ext>
            </p:extLst>
          </p:nvPr>
        </p:nvGraphicFramePr>
        <p:xfrm>
          <a:off x="542608" y="3073401"/>
          <a:ext cx="6474459" cy="6990044"/>
        </p:xfrm>
        <a:graphic>
          <a:graphicData uri="http://schemas.openxmlformats.org/drawingml/2006/table">
            <a:tbl>
              <a:tblPr firstRow="1" firstCol="1" bandRow="1"/>
              <a:tblGrid>
                <a:gridCol w="6474459">
                  <a:extLst>
                    <a:ext uri="{9D8B030D-6E8A-4147-A177-3AD203B41FA5}">
                      <a16:colId xmlns:a16="http://schemas.microsoft.com/office/drawing/2014/main" val="686783407"/>
                    </a:ext>
                  </a:extLst>
                </a:gridCol>
              </a:tblGrid>
              <a:tr h="223484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200" b="1" kern="1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200" b="1" kern="1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선택</a:t>
                      </a:r>
                      <a:r>
                        <a:rPr lang="en-US" altLang="ko-KR" sz="1200" b="1" kern="1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) AI Agent</a:t>
                      </a:r>
                      <a:r>
                        <a:rPr lang="ko-KR" altLang="en-US" sz="1200" b="1" kern="1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의 추후 확장 방향성</a:t>
                      </a:r>
                      <a:endParaRPr lang="ko-KR" sz="12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772907"/>
                  </a:ext>
                </a:extLst>
              </a:tr>
              <a:tr h="6730236">
                <a:tc>
                  <a:txBody>
                    <a:bodyPr/>
                    <a:lstStyle/>
                    <a:p>
                      <a:endParaRPr lang="en-US" sz="1200" b="1" dirty="0">
                        <a:latin typeface="+mn-ea"/>
                        <a:ea typeface="+mn-ea"/>
                      </a:endParaRPr>
                    </a:p>
                    <a:p>
                      <a:r>
                        <a:rPr sz="1200" b="1" dirty="0">
                          <a:latin typeface="+mn-ea"/>
                          <a:ea typeface="+mn-ea"/>
                        </a:rPr>
                        <a:t>[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실제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환경에서의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가치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]</a:t>
                      </a:r>
                    </a:p>
                    <a:p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b="1" dirty="0">
                          <a:latin typeface="+mn-ea"/>
                          <a:ea typeface="+mn-ea"/>
                        </a:rPr>
                        <a:t>1.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아모레퍼시픽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 '뉴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뷰티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'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비전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실현</a:t>
                      </a:r>
                      <a:endParaRPr sz="1200" b="1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   • "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디지털로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연결되는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뉴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뷰티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"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핵심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인프라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   •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프리미엄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스킨케어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글로벌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톱3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진입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지원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   •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해외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매출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70%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달성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목표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기여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b="1" dirty="0">
                          <a:latin typeface="+mn-ea"/>
                          <a:ea typeface="+mn-ea"/>
                        </a:rPr>
                        <a:t>2.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기존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시스템과의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시너지</a:t>
                      </a:r>
                      <a:endParaRPr sz="1200" b="1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   • Custom Me (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피부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진단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):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트렌드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예측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+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개인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피부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=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초개인화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추천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   •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마케팅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클라우드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(MCI): 30개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브랜드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마케팅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성과와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트렌드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연동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   • CDO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조직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기존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AI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인력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/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인프라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(AWS,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스노우플레이크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)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활용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b="1" dirty="0">
                          <a:latin typeface="+mn-ea"/>
                          <a:ea typeface="+mn-ea"/>
                        </a:rPr>
                        <a:t>3. ROI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분석</a:t>
                      </a:r>
                      <a:endParaRPr sz="1200" b="1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   •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투자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초기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개발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3억원 +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연간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운영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1.5억원</a:t>
                      </a: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   •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효과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리서치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인력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절감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4억/년 +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실패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비용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절감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10억/년 +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매출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증대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20억/년</a:t>
                      </a: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   • 1년차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투자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회수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, 2년차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이후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연간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30억원+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순이익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기여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b="1" dirty="0">
                          <a:latin typeface="+mn-ea"/>
                          <a:ea typeface="+mn-ea"/>
                        </a:rPr>
                        <a:t>[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향후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확장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방향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]</a:t>
                      </a:r>
                    </a:p>
                    <a:p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b="1" dirty="0">
                          <a:latin typeface="+mn-ea"/>
                          <a:ea typeface="+mn-ea"/>
                        </a:rPr>
                        <a:t>Phase 4 (12개월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이후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):</a:t>
                      </a: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•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글로벌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확장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북미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유럽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동남아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시장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트렌드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분석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•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브랜드별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커스텀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설화수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라네즈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이니스프리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등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맞춤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리포트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• B2B SaaS: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외부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뷰티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기업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대상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서비스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판매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•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특허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출원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핵심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알고리즘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지식재산권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확보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b="1" dirty="0">
                          <a:latin typeface="+mn-ea"/>
                          <a:ea typeface="+mn-ea"/>
                        </a:rPr>
                        <a:t>[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차별화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요소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]</a:t>
                      </a: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1.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업계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최초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AI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에이전트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기반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트렌드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예측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시스템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2. 6~12개월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선행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예측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(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현재가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아닌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미래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트렌드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3.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아모레퍼시픽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맞춤형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기존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시스템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완벽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연동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dirty="0">
                          <a:latin typeface="+mn-ea"/>
                          <a:ea typeface="+mn-ea"/>
                        </a:rPr>
                        <a:t>4. Self-Reflecting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자가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개선으로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지속적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정확도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향상</a:t>
                      </a:r>
                      <a:endParaRPr sz="1200" dirty="0">
                        <a:latin typeface="+mn-ea"/>
                        <a:ea typeface="+mn-ea"/>
                      </a:endParaRPr>
                    </a:p>
                    <a:p>
                      <a:endParaRPr lang="en-US" sz="1200" dirty="0">
                        <a:latin typeface="+mn-ea"/>
                        <a:ea typeface="+mn-ea"/>
                      </a:endParaRPr>
                    </a:p>
                    <a:p>
                      <a:endParaRPr sz="1200" dirty="0">
                        <a:latin typeface="+mn-ea"/>
                        <a:ea typeface="+mn-ea"/>
                      </a:endParaRPr>
                    </a:p>
                    <a:p>
                      <a:r>
                        <a:rPr sz="1200" b="1" dirty="0">
                          <a:latin typeface="+mn-ea"/>
                          <a:ea typeface="+mn-ea"/>
                        </a:rPr>
                        <a:t>[</a:t>
                      </a:r>
                      <a:r>
                        <a:rPr sz="1200" b="1" dirty="0" err="1">
                          <a:latin typeface="+mn-ea"/>
                          <a:ea typeface="+mn-ea"/>
                        </a:rPr>
                        <a:t>결론</a:t>
                      </a:r>
                      <a:r>
                        <a:rPr sz="1200" b="1" dirty="0">
                          <a:latin typeface="+mn-ea"/>
                          <a:ea typeface="+mn-ea"/>
                        </a:rPr>
                        <a:t>]</a:t>
                      </a:r>
                    </a:p>
                    <a:p>
                      <a:r>
                        <a:rPr sz="1200" dirty="0" err="1">
                          <a:latin typeface="+mn-ea"/>
                          <a:ea typeface="+mn-ea"/>
                        </a:rPr>
                        <a:t>BeautyTrend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AI는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아모레퍼시픽이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직면한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Time-to-Market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압박과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데이터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기반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의사결정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부족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문제를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해결하는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AI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에이전트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솔루션입니다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.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데이터로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미래를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예측하고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트렌드를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선도하는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아모레퍼시픽을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sz="1200" dirty="0" err="1">
                          <a:latin typeface="+mn-ea"/>
                          <a:ea typeface="+mn-ea"/>
                        </a:rPr>
                        <a:t>만들어갑니다</a:t>
                      </a:r>
                      <a:r>
                        <a:rPr sz="120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43080" marR="4308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809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9388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4D4B599D777E4DB9E0C188CCC9BA95" ma:contentTypeVersion="6" ma:contentTypeDescription="Create a new document." ma:contentTypeScope="" ma:versionID="b69a56f293503d6090cb633419b340a0">
  <xsd:schema xmlns:xsd="http://www.w3.org/2001/XMLSchema" xmlns:xs="http://www.w3.org/2001/XMLSchema" xmlns:p="http://schemas.microsoft.com/office/2006/metadata/properties" xmlns:ns1="http://schemas.microsoft.com/sharepoint/v3" xmlns:ns2="9d603a81-39b3-48e7-90ff-247538f037f1" targetNamespace="http://schemas.microsoft.com/office/2006/metadata/properties" ma:root="true" ma:fieldsID="390487900601573b380c2a463ccbbdb2" ns1:_="" ns2:_="">
    <xsd:import namespace="http://schemas.microsoft.com/sharepoint/v3"/>
    <xsd:import namespace="9d603a81-39b3-48e7-90ff-247538f037f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603a81-39b3-48e7-90ff-247538f037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A415C2B0-90FB-4AD0-87D4-EF034B77955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54596B4-164C-4723-9E0D-CB200EF1B8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d603a81-39b3-48e7-90ff-247538f037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F74D5CE-EB58-4CFA-8919-9CB63140427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2587</TotalTime>
  <Words>1132</Words>
  <Application>Microsoft Office PowerPoint</Application>
  <PresentationFormat>사용자 지정</PresentationFormat>
  <Paragraphs>145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맑은 고딕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amore</dc:creator>
  <cp:lastModifiedBy>user</cp:lastModifiedBy>
  <cp:revision>172</cp:revision>
  <dcterms:created xsi:type="dcterms:W3CDTF">2024-11-13T00:48:35Z</dcterms:created>
  <dcterms:modified xsi:type="dcterms:W3CDTF">2025-12-25T08:41:35Z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0x010100B84D4B599D777E4DB9E0C188CCC9BA95</vt:lpwstr>
  </property>
  <property fmtid="{D5CDD505-2E9C-101B-9397-08002B2CF9AE}" pid="3" name="_SourceUrl">
    <vt:lpwstr/>
  </property>
  <property fmtid="{D5CDD505-2E9C-101B-9397-08002B2CF9AE}" pid="4" name="_SharedFileIndex">
    <vt:lpwstr/>
  </property>
  <property fmtid="{D5CDD505-2E9C-101B-9397-08002B2CF9AE}" pid="5" name="ComplianceAssetId">
    <vt:lpwstr/>
  </property>
  <property fmtid="{D5CDD505-2E9C-101B-9397-08002B2CF9AE}" pid="6" name="_ExtendedDescription">
    <vt:lpwstr/>
  </property>
  <property fmtid="{D5CDD505-2E9C-101B-9397-08002B2CF9AE}" pid="7" name="_activity">
    <vt:lpwstr>{"FileActivityType":"9","FileActivityTimeStamp":"2025-11-20T06:18:29.480Z","FileActivityUsersOnPage":[{"DisplayName":"최소은/디지털전략팀/SOEUN CHOI","Id":"soeunchoi@amorepacific.com"},{"DisplayName":"이우진/디지털전략팀/WOOJIN LEE","Id":"oj@amorepacific.com"},{"DisplayName":"김민지/디지털전략팀/Min Ji Kim","Id":"minji.kim01@amorepacific.com"},{"DisplayName":"전율리/디지털전략팀/Yuli Jeon","Id":"yulijeon@amorepacific.com"}],"FileActivityNavigationId":null}</vt:lpwstr>
  </property>
  <property fmtid="{D5CDD505-2E9C-101B-9397-08002B2CF9AE}" pid="8" name="TriggerFlowInfo">
    <vt:lpwstr/>
  </property>
</Properties>
</file>

<file path=docProps/thumbnail.jpeg>
</file>